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6"/>
  </p:notes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B9A15-C6FE-4248-A279-2CEBC136BC0B}" type="datetimeFigureOut">
              <a:rPr lang="nl-NL" smtClean="0"/>
              <a:t>18-9-2017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29FEE-7073-4583-9B53-2375827F1128}" type="slidenum">
              <a:rPr lang="nl-NL" smtClean="0"/>
              <a:t>‹nr.›</a:t>
            </a:fld>
            <a:endParaRPr lang="nl-NL"/>
          </a:p>
        </p:txBody>
      </p:sp>
    </p:spTree>
    <p:extLst>
      <p:ext uri="{BB962C8B-B14F-4D97-AF65-F5344CB8AC3E}">
        <p14:creationId xmlns:p14="http://schemas.microsoft.com/office/powerpoint/2010/main" val="292692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C039D79-5CE4-4131-A965-B92B323D7769}" type="datetime1">
              <a:rPr lang="en-US" smtClean="0"/>
              <a:t>9/18/2017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087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6CE131-AC62-49EB-8C17-66D8BFD7EFA3}" type="datetime1">
              <a:rPr lang="en-US" smtClean="0"/>
              <a:t>9/18/2017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200315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640D5C-B5EF-4676-B939-CD7D3F70526E}"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430009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732ECAD-396C-4EEC-8051-AFF25C95C3B8}"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7756920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82877B0-B16E-42DF-9155-4984C006F3DB}"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4642525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E2069D6-67C9-4F90-91BA-E38FD3135788}"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9904000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0F781B2-BE2D-40F7-B0D6-109EE841D1AF}"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049793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20147C3-F9A1-466C-A136-E3409F1D3BE8}"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092369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0FB7F94-A534-4340-8243-E540BED29C9F}"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428420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A8D451-4FFA-4E53-8BA4-C99204FBA1F8}"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8908663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nl-NL"/>
              <a:t>Klik om de stijl te bewerken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DD900E7-E585-4339-B023-D127E42FB925}" type="datetime1">
              <a:rPr lang="en-US" smtClean="0"/>
              <a:t>9/18/2017</a:t>
            </a:fld>
            <a:endParaRPr lang="en-US" dirty="0"/>
          </a:p>
        </p:txBody>
      </p:sp>
      <p:sp>
        <p:nvSpPr>
          <p:cNvPr id="5" name="Footer Placeholder 4"/>
          <p:cNvSpPr>
            <a:spLocks noGrp="1"/>
          </p:cNvSpPr>
          <p:nvPr>
            <p:ph type="ftr" sz="quarter" idx="11"/>
          </p:nvPr>
        </p:nvSpPr>
        <p:spPr/>
        <p:txBody>
          <a:bodyPr/>
          <a:lstStyle/>
          <a:p>
            <a:r>
              <a:rPr lang="de-DE"/>
              <a:t>Psychopathologie vor BBL/ februari- juli 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8870175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533E409-6607-4078-83ED-85C39BA5CDB0}" type="datetime1">
              <a:rPr lang="en-US" smtClean="0"/>
              <a:t>9/18/2017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5920144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C9F1D01-E623-4A5F-932B-EFBE05996B45}" type="datetime1">
              <a:rPr lang="en-US" smtClean="0"/>
              <a:t>9/18/2017</a:t>
            </a:fld>
            <a:endParaRPr lang="en-US" dirty="0"/>
          </a:p>
        </p:txBody>
      </p:sp>
      <p:sp>
        <p:nvSpPr>
          <p:cNvPr id="8" name="Footer Placeholder 7"/>
          <p:cNvSpPr>
            <a:spLocks noGrp="1"/>
          </p:cNvSpPr>
          <p:nvPr>
            <p:ph type="ftr" sz="quarter" idx="11"/>
          </p:nvPr>
        </p:nvSpPr>
        <p:spPr/>
        <p:txBody>
          <a:bodyPr/>
          <a:lstStyle/>
          <a:p>
            <a:r>
              <a:rPr lang="de-DE"/>
              <a:t>Psychopathologie vor BBL/ februari- juli 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818469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555F837-9553-419C-9D83-3E5D0ED0181C}" type="datetime1">
              <a:rPr lang="en-US" smtClean="0"/>
              <a:t>9/18/2017</a:t>
            </a:fld>
            <a:endParaRPr lang="en-US" dirty="0"/>
          </a:p>
        </p:txBody>
      </p:sp>
      <p:sp>
        <p:nvSpPr>
          <p:cNvPr id="4" name="Footer Placeholder 3"/>
          <p:cNvSpPr>
            <a:spLocks noGrp="1"/>
          </p:cNvSpPr>
          <p:nvPr>
            <p:ph type="ftr" sz="quarter" idx="11"/>
          </p:nvPr>
        </p:nvSpPr>
        <p:spPr/>
        <p:txBody>
          <a:bodyPr/>
          <a:lstStyle/>
          <a:p>
            <a:r>
              <a:rPr lang="de-DE"/>
              <a:t>Psychopathologie vor BBL/ februari- juli 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905641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E699C22-3F18-48F5-A036-6D11AF3C7AD8}" type="datetime1">
              <a:rPr lang="en-US" smtClean="0"/>
              <a:t>9/18/2017</a:t>
            </a:fld>
            <a:endParaRPr lang="en-US" dirty="0"/>
          </a:p>
        </p:txBody>
      </p:sp>
      <p:sp>
        <p:nvSpPr>
          <p:cNvPr id="3" name="Footer Placeholder 2"/>
          <p:cNvSpPr>
            <a:spLocks noGrp="1"/>
          </p:cNvSpPr>
          <p:nvPr>
            <p:ph type="ftr" sz="quarter" idx="11"/>
          </p:nvPr>
        </p:nvSpPr>
        <p:spPr/>
        <p:txBody>
          <a:bodyPr/>
          <a:lstStyle/>
          <a:p>
            <a:r>
              <a:rPr lang="de-DE"/>
              <a:t>Psychopathologie vor BBL/ februari- juli 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09178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5171955-F92F-4839-A048-47FC5177C7C9}" type="datetime1">
              <a:rPr lang="en-US" smtClean="0"/>
              <a:t>9/18/2017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6810072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53BAFD5-E6A1-43CF-B4E9-DD34BC6FF8E8}" type="datetime1">
              <a:rPr lang="en-US" smtClean="0"/>
              <a:t>9/18/2017</a:t>
            </a:fld>
            <a:endParaRPr lang="en-US" dirty="0"/>
          </a:p>
        </p:txBody>
      </p:sp>
      <p:sp>
        <p:nvSpPr>
          <p:cNvPr id="6" name="Footer Placeholder 5"/>
          <p:cNvSpPr>
            <a:spLocks noGrp="1"/>
          </p:cNvSpPr>
          <p:nvPr>
            <p:ph type="ftr" sz="quarter" idx="11"/>
          </p:nvPr>
        </p:nvSpPr>
        <p:spPr/>
        <p:txBody>
          <a:bodyPr/>
          <a:lstStyle/>
          <a:p>
            <a:r>
              <a:rPr lang="de-DE"/>
              <a:t>Psychopathologie vor BBL/ februari- juli 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6490487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6C4976-9EE9-45E1-A028-145802E3ECA3}" type="datetime1">
              <a:rPr lang="en-US" smtClean="0"/>
              <a:t>9/18/2017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e-DE"/>
              <a:t>Psychopathologie vor BBL/ februari- juli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903625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3" name="Ondertitel 2"/>
          <p:cNvSpPr>
            <a:spLocks noGrp="1"/>
          </p:cNvSpPr>
          <p:nvPr>
            <p:ph type="subTitle" idx="1"/>
          </p:nvPr>
        </p:nvSpPr>
        <p:spPr/>
        <p:txBody>
          <a:bodyPr/>
          <a:lstStyle/>
          <a:p>
            <a:r>
              <a:rPr lang="nl-NL" dirty="0">
                <a:latin typeface="Book Antiqua" panose="02040602050305030304" pitchFamily="18" charset="0"/>
              </a:rPr>
              <a:t>© </a:t>
            </a:r>
            <a:r>
              <a:rPr lang="nl-NL" sz="800" dirty="0">
                <a:latin typeface="Book Antiqua" panose="02040602050305030304" pitchFamily="18" charset="0"/>
              </a:rPr>
              <a:t>Gert-Jan Lute</a:t>
            </a:r>
          </a:p>
          <a:p>
            <a:endParaRPr lang="nl-NL" dirty="0">
              <a:latin typeface="Book Antiqua" panose="02040602050305030304" pitchFamily="18" charset="0"/>
            </a:endParaRPr>
          </a:p>
          <a:p>
            <a:r>
              <a:rPr lang="nl-NL" sz="1200" dirty="0">
                <a:latin typeface="Book Antiqua" panose="02040602050305030304" pitchFamily="18" charset="0"/>
              </a:rPr>
              <a:t>13 februari 2017</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a:xfrm>
            <a:off x="397565" y="5870575"/>
            <a:ext cx="2769705" cy="377825"/>
          </a:xfrm>
        </p:spPr>
        <p:txBody>
          <a:bodyPr/>
          <a:lstStyle/>
          <a:p>
            <a:r>
              <a:rPr lang="de-DE" dirty="0"/>
              <a:t>Psychopathologie vor BBL/ februari- Juli 2017</a:t>
            </a:r>
            <a:endParaRPr lang="en-US" dirty="0"/>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latin typeface="Book Antiqua" panose="02040602050305030304" pitchFamily="18" charset="0"/>
              </a:rPr>
              <a:t>Sjaak krijgt  laat van zijn maag en hoofdpijn</a:t>
            </a:r>
            <a:r>
              <a:rPr lang="nl-NL" sz="1800" dirty="0">
                <a:latin typeface="Book Antiqua" panose="02040602050305030304" pitchFamily="18" charset="0"/>
              </a:rPr>
              <a:t>. </a:t>
            </a:r>
          </a:p>
        </p:txBody>
      </p:sp>
      <p:sp>
        <p:nvSpPr>
          <p:cNvPr id="3" name="Tijdelijke aanduiding voor inhoud 2"/>
          <p:cNvSpPr>
            <a:spLocks noGrp="1"/>
          </p:cNvSpPr>
          <p:nvPr>
            <p:ph idx="1"/>
          </p:nvPr>
        </p:nvSpPr>
        <p:spPr>
          <a:xfrm>
            <a:off x="685801" y="2142067"/>
            <a:ext cx="10131425" cy="1674559"/>
          </a:xfrm>
        </p:spPr>
        <p:txBody>
          <a:bodyPr/>
          <a:lstStyle/>
          <a:p>
            <a:pPr marL="0" indent="0">
              <a:buNone/>
            </a:pPr>
            <a:r>
              <a:rPr lang="nl-NL" sz="2800" dirty="0">
                <a:latin typeface="Book Antiqua" panose="02040602050305030304" pitchFamily="18" charset="0"/>
              </a:rPr>
              <a:t>Zijn huisarts schrijft slaapmedicatie, </a:t>
            </a:r>
          </a:p>
          <a:p>
            <a:pPr marL="0" indent="0">
              <a:buNone/>
            </a:pPr>
            <a:r>
              <a:rPr lang="nl-NL" sz="2800" dirty="0">
                <a:latin typeface="Book Antiqua" panose="02040602050305030304" pitchFamily="18" charset="0"/>
              </a:rPr>
              <a:t>maagtabletten en nog wat pijnstillers </a:t>
            </a:r>
          </a:p>
          <a:p>
            <a:pPr marL="0" indent="0">
              <a:buNone/>
            </a:pPr>
            <a:r>
              <a:rPr lang="nl-NL" sz="2800" dirty="0">
                <a:latin typeface="Book Antiqua" panose="02040602050305030304" pitchFamily="18" charset="0"/>
              </a:rPr>
              <a:t>voor. </a:t>
            </a: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6751676" y="1759527"/>
            <a:ext cx="4391996" cy="2930813"/>
          </a:xfrm>
          <a:prstGeom prst="rect">
            <a:avLst/>
          </a:prstGeom>
        </p:spPr>
      </p:pic>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        Andere menswetenschappen</a:t>
            </a:r>
          </a:p>
        </p:txBody>
      </p:sp>
      <p:sp>
        <p:nvSpPr>
          <p:cNvPr id="3" name="Tijdelijke aanduiding voor inhoud 2"/>
          <p:cNvSpPr>
            <a:spLocks noGrp="1"/>
          </p:cNvSpPr>
          <p:nvPr>
            <p:ph idx="1"/>
          </p:nvPr>
        </p:nvSpPr>
        <p:spPr>
          <a:xfrm>
            <a:off x="685801" y="2175164"/>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a:srcRect t="3628" r="-1" b="2150"/>
          <a:stretch/>
        </p:blipFill>
        <p:spPr>
          <a:xfrm>
            <a:off x="6060284" y="997975"/>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85801" y="609600"/>
            <a:ext cx="5219699" cy="1456267"/>
          </a:xfrm>
        </p:spPr>
        <p:txBody>
          <a:bodyPr>
            <a:normAutofit/>
          </a:bodyPr>
          <a:lstStyle/>
          <a:p>
            <a:pPr>
              <a:lnSpc>
                <a:spcPct val="90000"/>
              </a:lnSpc>
            </a:pPr>
            <a:r>
              <a:rPr lang="nl-NL" sz="3300" dirty="0">
                <a:latin typeface="Book Antiqua" panose="02040602050305030304" pitchFamily="18" charset="0"/>
              </a:rPr>
              <a:t>         </a:t>
            </a:r>
            <a:r>
              <a:rPr lang="nl-NL" sz="3200" dirty="0">
                <a:latin typeface="Book Antiqua" panose="02040602050305030304" pitchFamily="18" charset="0"/>
              </a:rPr>
              <a:t>Andere menswetenschappen</a:t>
            </a:r>
            <a:endParaRPr lang="nl-NL" sz="3200" dirty="0"/>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
        <p:nvSpPr>
          <p:cNvPr id="6" name="Tijdelijke aanduiding voor inhoud 5"/>
          <p:cNvSpPr>
            <a:spLocks noGrp="1"/>
          </p:cNvSpPr>
          <p:nvPr>
            <p:ph idx="1"/>
          </p:nvPr>
        </p:nvSpPr>
        <p:spPr>
          <a:xfrm>
            <a:off x="685801" y="2142067"/>
            <a:ext cx="5219699" cy="3649133"/>
          </a:xfrm>
        </p:spPr>
        <p:txBody>
          <a:bodyPr>
            <a:normAutofit fontScale="92500" lnSpcReduction="20000"/>
          </a:bodyPr>
          <a:lstStyle/>
          <a:p>
            <a:pPr marL="0" indent="0">
              <a:buNone/>
            </a:pPr>
            <a:endParaRPr lang="nl-NL" dirty="0">
              <a:latin typeface="Book Antiqua" panose="02040602050305030304" pitchFamily="18" charset="0"/>
            </a:endParaRPr>
          </a:p>
          <a:p>
            <a:pPr marL="0" indent="0">
              <a:buNone/>
            </a:pPr>
            <a:r>
              <a:rPr lang="nl-NL" sz="3500" u="sng" dirty="0">
                <a:latin typeface="Book Antiqua" panose="02040602050305030304" pitchFamily="18" charset="0"/>
              </a:rPr>
              <a:t>Sociologie</a:t>
            </a:r>
          </a:p>
          <a:p>
            <a:pPr marL="0" indent="0">
              <a:buNone/>
            </a:pPr>
            <a:endParaRPr lang="nl-NL" sz="2800" dirty="0">
              <a:latin typeface="Book Antiqua" panose="02040602050305030304" pitchFamily="18" charset="0"/>
            </a:endParaRPr>
          </a:p>
          <a:p>
            <a:pPr marL="0" indent="0">
              <a:buNone/>
            </a:pPr>
            <a:r>
              <a:rPr lang="nl-NL" sz="2800" dirty="0">
                <a:latin typeface="Book Antiqua" panose="02040602050305030304" pitchFamily="18" charset="0"/>
              </a:rPr>
              <a:t>De studie van de sociale relaties tussen mensen en in het bijzonder van de politieke, culturele, religieuze en economische aspecten van menselijke samenlevingen</a:t>
            </a: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62763501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43464" y="777958"/>
            <a:ext cx="6897878" cy="53113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7865806" y="643463"/>
            <a:ext cx="3706762" cy="1608124"/>
          </a:xfrm>
        </p:spPr>
        <p:txBody>
          <a:bodyPr>
            <a:normAutofit/>
          </a:bodyPr>
          <a:lstStyle/>
          <a:p>
            <a:pPr>
              <a:lnSpc>
                <a:spcPct val="90000"/>
              </a:lnSpc>
            </a:pPr>
            <a:r>
              <a:rPr lang="nl-NL" dirty="0">
                <a:latin typeface="Book Antiqua" panose="02040602050305030304" pitchFamily="18" charset="0"/>
              </a:rPr>
              <a:t>Andere mensweten</a:t>
            </a:r>
            <a:br>
              <a:rPr lang="nl-NL" dirty="0">
                <a:latin typeface="Book Antiqua" panose="02040602050305030304" pitchFamily="18" charset="0"/>
              </a:rPr>
            </a:br>
            <a:r>
              <a:rPr lang="nl-NL" dirty="0">
                <a:latin typeface="Book Antiqua" panose="02040602050305030304" pitchFamily="18" charset="0"/>
              </a:rPr>
              <a:t>schappen</a:t>
            </a:r>
            <a:endParaRPr lang="nl-NL" dirty="0"/>
          </a:p>
        </p:txBody>
      </p:sp>
      <p:sp>
        <p:nvSpPr>
          <p:cNvPr id="3" name="Tijdelijke aanduiding voor inhoud 2"/>
          <p:cNvSpPr>
            <a:spLocks noGrp="1"/>
          </p:cNvSpPr>
          <p:nvPr>
            <p:ph idx="1"/>
          </p:nvPr>
        </p:nvSpPr>
        <p:spPr>
          <a:xfrm>
            <a:off x="7865806" y="2251587"/>
            <a:ext cx="3706762" cy="3972232"/>
          </a:xfrm>
        </p:spPr>
        <p:txBody>
          <a:bodyPr>
            <a:normAutofit/>
          </a:bodyPr>
          <a:lstStyle/>
          <a:p>
            <a:pPr marL="0" indent="0">
              <a:buNone/>
            </a:pPr>
            <a:r>
              <a:rPr lang="nl-NL" sz="2800" b="1" u="sng" dirty="0">
                <a:latin typeface="Book Antiqua" panose="02040602050305030304" pitchFamily="18" charset="0"/>
              </a:rPr>
              <a:t>Pedagogiek</a:t>
            </a:r>
            <a:r>
              <a:rPr lang="nl-NL" sz="2800" u="sng" dirty="0">
                <a:latin typeface="Book Antiqua" panose="02040602050305030304" pitchFamily="18" charset="0"/>
              </a:rPr>
              <a:t> of </a:t>
            </a:r>
            <a:r>
              <a:rPr lang="nl-NL" sz="2800" b="1" u="sng" dirty="0">
                <a:latin typeface="Book Antiqua" panose="02040602050305030304" pitchFamily="18" charset="0"/>
              </a:rPr>
              <a:t>opvoedkunde</a:t>
            </a:r>
            <a:endParaRPr lang="nl-NL" sz="2800" u="sng" dirty="0">
              <a:latin typeface="Book Antiqua" panose="02040602050305030304" pitchFamily="18" charset="0"/>
            </a:endParaRPr>
          </a:p>
          <a:p>
            <a:pPr marL="0" indent="0">
              <a:buNone/>
            </a:pPr>
            <a:r>
              <a:rPr lang="nl-NL" sz="2800" dirty="0">
                <a:latin typeface="Book Antiqua" panose="02040602050305030304" pitchFamily="18" charset="0"/>
              </a:rPr>
              <a:t>De studie van de manier waarop volwassenen , jeugdigen grootbrengen met een bepaald doel</a:t>
            </a:r>
          </a:p>
        </p:txBody>
      </p:sp>
      <p:sp>
        <p:nvSpPr>
          <p:cNvPr id="4" name="Tijdelijke aanduiding voor voettekst 3"/>
          <p:cNvSpPr>
            <a:spLocks noGrp="1"/>
          </p:cNvSpPr>
          <p:nvPr>
            <p:ph type="ftr" sz="quarter" idx="11"/>
          </p:nvPr>
        </p:nvSpPr>
        <p:spPr>
          <a:xfrm>
            <a:off x="719663" y="6391687"/>
            <a:ext cx="6762959" cy="377825"/>
          </a:xfrm>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386384757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06624" y="2383976"/>
            <a:ext cx="6095593" cy="408912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825909" y="808055"/>
            <a:ext cx="9481873" cy="1453363"/>
          </a:xfrm>
        </p:spPr>
        <p:txBody>
          <a:bodyPr>
            <a:normAutofit/>
          </a:bodyPr>
          <a:lstStyle/>
          <a:p>
            <a:pPr>
              <a:lnSpc>
                <a:spcPct val="90000"/>
              </a:lnSpc>
            </a:pPr>
            <a:r>
              <a:rPr lang="nl-NL" sz="3300" dirty="0">
                <a:latin typeface="Book Antiqua" panose="02040602050305030304" pitchFamily="18" charset="0"/>
              </a:rPr>
              <a:t>Andere menswetenschappen</a:t>
            </a:r>
            <a:endParaRPr lang="nl-NL" sz="3300" dirty="0"/>
          </a:p>
        </p:txBody>
      </p:sp>
      <p:sp>
        <p:nvSpPr>
          <p:cNvPr id="3" name="Tijdelijke aanduiding voor inhoud 2"/>
          <p:cNvSpPr>
            <a:spLocks noGrp="1"/>
          </p:cNvSpPr>
          <p:nvPr>
            <p:ph idx="1"/>
          </p:nvPr>
        </p:nvSpPr>
        <p:spPr>
          <a:xfrm>
            <a:off x="802178" y="2261420"/>
            <a:ext cx="4002936" cy="3637935"/>
          </a:xfrm>
        </p:spPr>
        <p:txBody>
          <a:bodyPr>
            <a:normAutofit/>
          </a:bodyPr>
          <a:lstStyle/>
          <a:p>
            <a:pPr marL="0" indent="0">
              <a:buNone/>
            </a:pPr>
            <a:r>
              <a:rPr lang="nl-NL" sz="3200" b="1" u="sng" dirty="0">
                <a:latin typeface="Book Antiqua" panose="02040602050305030304" pitchFamily="18" charset="0"/>
              </a:rPr>
              <a:t>Andragogie</a:t>
            </a:r>
            <a:r>
              <a:rPr lang="nl-NL" sz="3200" u="sng" dirty="0">
                <a:latin typeface="Book Antiqua" panose="02040602050305030304" pitchFamily="18" charset="0"/>
              </a:rPr>
              <a:t> of </a:t>
            </a:r>
            <a:r>
              <a:rPr lang="nl-NL" sz="3200" b="1" u="sng" dirty="0">
                <a:latin typeface="Book Antiqua" panose="02040602050305030304" pitchFamily="18" charset="0"/>
              </a:rPr>
              <a:t>andragologie</a:t>
            </a:r>
            <a:r>
              <a:rPr lang="nl-NL" sz="3200" u="sng" dirty="0">
                <a:latin typeface="Book Antiqua" panose="02040602050305030304" pitchFamily="18" charset="0"/>
              </a:rPr>
              <a:t> </a:t>
            </a:r>
          </a:p>
          <a:p>
            <a:pPr marL="0" indent="0">
              <a:buNone/>
            </a:pPr>
            <a:r>
              <a:rPr lang="nl-NL" sz="3200" dirty="0">
                <a:latin typeface="Book Antiqua" panose="02040602050305030304" pitchFamily="18" charset="0"/>
              </a:rPr>
              <a:t>Is de opvoeding en vorming van volwassenen</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normAutofit/>
          </a:bodyPr>
          <a:lstStyle/>
          <a:p>
            <a:r>
              <a:rPr lang="de-DE"/>
              <a:t>Psychopathologie vor BBL/ februari- juli 2017</a:t>
            </a:r>
            <a:endParaRPr lang="en-US" dirty="0"/>
          </a:p>
        </p:txBody>
      </p:sp>
    </p:spTree>
    <p:extLst>
      <p:ext uri="{BB962C8B-B14F-4D97-AF65-F5344CB8AC3E}">
        <p14:creationId xmlns:p14="http://schemas.microsoft.com/office/powerpoint/2010/main" val="817351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Rechthoek 2"/>
          <p:cNvSpPr/>
          <p:nvPr/>
        </p:nvSpPr>
        <p:spPr>
          <a:xfrm>
            <a:off x="1593273" y="1094509"/>
            <a:ext cx="8756072" cy="2554545"/>
          </a:xfrm>
          <a:prstGeom prst="rect">
            <a:avLst/>
          </a:prstGeom>
        </p:spPr>
        <p:txBody>
          <a:bodyPr wrap="square">
            <a:spAutoFit/>
          </a:bodyPr>
          <a:lstStyle/>
          <a:p>
            <a:r>
              <a:rPr lang="nl-NL" sz="3200" u="sng" dirty="0">
                <a:latin typeface="Book Antiqua" panose="02040602050305030304" pitchFamily="18" charset="0"/>
              </a:rPr>
              <a:t>Doel van de Andragogie:</a:t>
            </a:r>
          </a:p>
          <a:p>
            <a:endParaRPr lang="nl-NL" sz="3200" dirty="0">
              <a:latin typeface="Book Antiqua" panose="02040602050305030304" pitchFamily="18" charset="0"/>
            </a:endParaRPr>
          </a:p>
          <a:p>
            <a:r>
              <a:rPr lang="nl-NL" sz="3200" dirty="0">
                <a:latin typeface="Book Antiqua" panose="02040602050305030304" pitchFamily="18" charset="0"/>
              </a:rPr>
              <a:t>De volwassen mens bij te staan in de ontwikkeling tot mondigheid, autonomie, humaniteit en verantwoordelijkheid</a:t>
            </a:r>
          </a:p>
        </p:txBody>
      </p:sp>
      <p:pic>
        <p:nvPicPr>
          <p:cNvPr id="4" name="Afbeelding 3"/>
          <p:cNvPicPr>
            <a:picLocks noChangeAspect="1"/>
          </p:cNvPicPr>
          <p:nvPr/>
        </p:nvPicPr>
        <p:blipFill>
          <a:blip r:embed="rId2"/>
          <a:stretch>
            <a:fillRect/>
          </a:stretch>
        </p:blipFill>
        <p:spPr>
          <a:xfrm>
            <a:off x="7523018" y="3846512"/>
            <a:ext cx="3269673" cy="2168249"/>
          </a:xfrm>
          <a:prstGeom prst="rect">
            <a:avLst/>
          </a:prstGeom>
        </p:spPr>
      </p:pic>
      <p:pic>
        <p:nvPicPr>
          <p:cNvPr id="5" name="Afbeelding 4"/>
          <p:cNvPicPr>
            <a:picLocks noChangeAspect="1"/>
          </p:cNvPicPr>
          <p:nvPr/>
        </p:nvPicPr>
        <p:blipFill>
          <a:blip r:embed="rId3"/>
          <a:stretch>
            <a:fillRect/>
          </a:stretch>
        </p:blipFill>
        <p:spPr>
          <a:xfrm>
            <a:off x="3796146" y="3824148"/>
            <a:ext cx="3328129" cy="2212975"/>
          </a:xfrm>
          <a:prstGeom prst="rect">
            <a:avLst/>
          </a:prstGeom>
        </p:spPr>
      </p:pic>
    </p:spTree>
    <p:extLst>
      <p:ext uri="{BB962C8B-B14F-4D97-AF65-F5344CB8AC3E}">
        <p14:creationId xmlns:p14="http://schemas.microsoft.com/office/powerpoint/2010/main" val="250583956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Rechthoek 2"/>
          <p:cNvSpPr/>
          <p:nvPr/>
        </p:nvSpPr>
        <p:spPr>
          <a:xfrm>
            <a:off x="484909" y="1163784"/>
            <a:ext cx="9628909" cy="4031873"/>
          </a:xfrm>
          <a:prstGeom prst="rect">
            <a:avLst/>
          </a:prstGeom>
        </p:spPr>
        <p:txBody>
          <a:bodyPr wrap="square">
            <a:spAutoFit/>
          </a:bodyPr>
          <a:lstStyle/>
          <a:p>
            <a:endParaRPr lang="nl-NL" sz="3200" b="1" u="sng" dirty="0">
              <a:latin typeface="Book Antiqua" panose="02040602050305030304" pitchFamily="18" charset="0"/>
            </a:endParaRPr>
          </a:p>
          <a:p>
            <a:r>
              <a:rPr lang="nl-NL" sz="3200" u="sng" dirty="0">
                <a:latin typeface="Book Antiqua" panose="02040602050305030304" pitchFamily="18" charset="0"/>
              </a:rPr>
              <a:t>Filosofie of </a:t>
            </a:r>
          </a:p>
          <a:p>
            <a:r>
              <a:rPr lang="nl-NL" sz="3200" u="sng" dirty="0">
                <a:latin typeface="Book Antiqua" panose="02040602050305030304" pitchFamily="18" charset="0"/>
              </a:rPr>
              <a:t>wijsbegeerte</a:t>
            </a:r>
          </a:p>
          <a:p>
            <a:endParaRPr lang="nl-NL" sz="3200" u="sng" dirty="0">
              <a:latin typeface="Book Antiqua" panose="02040602050305030304" pitchFamily="18" charset="0"/>
            </a:endParaRPr>
          </a:p>
          <a:p>
            <a:r>
              <a:rPr lang="nl-NL" dirty="0">
                <a:latin typeface="Book Antiqua" panose="02040602050305030304" pitchFamily="18" charset="0"/>
              </a:rPr>
              <a:t> </a:t>
            </a:r>
            <a:r>
              <a:rPr lang="nl-NL" sz="3200" dirty="0">
                <a:latin typeface="Book Antiqua" panose="02040602050305030304" pitchFamily="18" charset="0"/>
              </a:rPr>
              <a:t>Theoretische discipline</a:t>
            </a:r>
          </a:p>
          <a:p>
            <a:r>
              <a:rPr lang="nl-NL" sz="3200" dirty="0">
                <a:latin typeface="Book Antiqua" panose="02040602050305030304" pitchFamily="18" charset="0"/>
              </a:rPr>
              <a:t>die het verlangen en het </a:t>
            </a:r>
          </a:p>
          <a:p>
            <a:r>
              <a:rPr lang="nl-NL" sz="3200" dirty="0">
                <a:latin typeface="Book Antiqua" panose="02040602050305030304" pitchFamily="18" charset="0"/>
              </a:rPr>
              <a:t>streven uitdrukt naar </a:t>
            </a:r>
          </a:p>
          <a:p>
            <a:r>
              <a:rPr lang="nl-NL" sz="3200" dirty="0">
                <a:latin typeface="Book Antiqua" panose="02040602050305030304" pitchFamily="18" charset="0"/>
              </a:rPr>
              <a:t>kennis en wijsheid</a:t>
            </a:r>
          </a:p>
        </p:txBody>
      </p:sp>
      <p:sp>
        <p:nvSpPr>
          <p:cNvPr id="4" name="Rechthoek 3"/>
          <p:cNvSpPr/>
          <p:nvPr/>
        </p:nvSpPr>
        <p:spPr>
          <a:xfrm>
            <a:off x="581891" y="228470"/>
            <a:ext cx="8382000" cy="707886"/>
          </a:xfrm>
          <a:prstGeom prst="rect">
            <a:avLst/>
          </a:prstGeom>
        </p:spPr>
        <p:txBody>
          <a:bodyPr wrap="square">
            <a:spAutoFit/>
          </a:bodyPr>
          <a:lstStyle/>
          <a:p>
            <a:r>
              <a:rPr lang="nl-NL" sz="4000" dirty="0">
                <a:latin typeface="Book Antiqua" panose="02040602050305030304" pitchFamily="18" charset="0"/>
              </a:rPr>
              <a:t>Andere menswetenschappen</a:t>
            </a:r>
            <a:endParaRPr lang="nl-NL" sz="4000" dirty="0"/>
          </a:p>
        </p:txBody>
      </p:sp>
      <p:pic>
        <p:nvPicPr>
          <p:cNvPr id="7" name="Afbeelding 6"/>
          <p:cNvPicPr>
            <a:picLocks noChangeAspect="1"/>
          </p:cNvPicPr>
          <p:nvPr/>
        </p:nvPicPr>
        <p:blipFill>
          <a:blip r:embed="rId2"/>
          <a:stretch>
            <a:fillRect/>
          </a:stretch>
        </p:blipFill>
        <p:spPr>
          <a:xfrm>
            <a:off x="5605670" y="1363499"/>
            <a:ext cx="4508148" cy="4695988"/>
          </a:xfrm>
          <a:prstGeom prst="rect">
            <a:avLst/>
          </a:prstGeom>
        </p:spPr>
      </p:pic>
    </p:spTree>
    <p:extLst>
      <p:ext uri="{BB962C8B-B14F-4D97-AF65-F5344CB8AC3E}">
        <p14:creationId xmlns:p14="http://schemas.microsoft.com/office/powerpoint/2010/main" val="216273868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de-DE"/>
              <a:t>Psychopathologie vor BBL/ februari- juli 2017</a:t>
            </a:r>
            <a:endParaRPr lang="en-US" dirty="0"/>
          </a:p>
        </p:txBody>
      </p:sp>
      <p:sp>
        <p:nvSpPr>
          <p:cNvPr id="3" name="Tekstvak 2"/>
          <p:cNvSpPr txBox="1"/>
          <p:nvPr/>
        </p:nvSpPr>
        <p:spPr>
          <a:xfrm>
            <a:off x="401782" y="637309"/>
            <a:ext cx="12095018" cy="7048083"/>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p:txBody>
          <a:bodyPr/>
          <a:lstStyle/>
          <a:p>
            <a:r>
              <a:rPr lang="de-DE"/>
              <a:t>Psychopathologie vor BBL/ februari- juli 2017</a:t>
            </a:r>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Afbeelding 5"/>
          <p:cNvPicPr>
            <a:picLocks noChangeAspect="1"/>
          </p:cNvPicPr>
          <p:nvPr/>
        </p:nvPicPr>
        <p:blipFill>
          <a:blip r:embed="rId4"/>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ctrTitle"/>
          </p:nvPr>
        </p:nvSpPr>
        <p:spPr>
          <a:xfrm>
            <a:off x="6400800" y="609600"/>
            <a:ext cx="5147730" cy="1641987"/>
          </a:xfrm>
        </p:spPr>
        <p:txBody>
          <a:bodyPr vert="horz" lIns="91440" tIns="45720" rIns="91440" bIns="45720" rtlCol="0" anchor="ctr">
            <a:normAutofit/>
          </a:bodyPr>
          <a:lstStyle/>
          <a:p>
            <a:pPr algn="l">
              <a:lnSpc>
                <a:spcPct val="90000"/>
              </a:lnSpc>
            </a:pPr>
            <a:r>
              <a:rPr lang="en-US" sz="3600" dirty="0"/>
              <a:t>Is </a:t>
            </a:r>
            <a:r>
              <a:rPr lang="en-US" sz="3600" dirty="0" err="1"/>
              <a:t>Psychiatrie</a:t>
            </a:r>
            <a:r>
              <a:rPr lang="en-US" sz="3600" dirty="0"/>
              <a:t> </a:t>
            </a:r>
            <a:r>
              <a:rPr lang="en-US" sz="3600" dirty="0" err="1"/>
              <a:t>een</a:t>
            </a:r>
            <a:r>
              <a:rPr lang="en-US" sz="3600" dirty="0"/>
              <a:t> </a:t>
            </a:r>
            <a:r>
              <a:rPr lang="en-US" sz="3600" dirty="0" err="1"/>
              <a:t>wetenschap</a:t>
            </a:r>
            <a:r>
              <a:rPr lang="en-US" sz="3600" dirty="0"/>
              <a:t> ?</a:t>
            </a:r>
            <a:br>
              <a:rPr lang="en-US" sz="3600" dirty="0"/>
            </a:br>
            <a:endParaRPr lang="en-US" sz="3600" dirty="0"/>
          </a:p>
        </p:txBody>
      </p:sp>
      <p:sp>
        <p:nvSpPr>
          <p:cNvPr id="4" name="Tijdelijke aanduiding voor voettekst 3"/>
          <p:cNvSpPr>
            <a:spLocks noGrp="1"/>
          </p:cNvSpPr>
          <p:nvPr>
            <p:ph type="ftr" sz="quarter" idx="11"/>
          </p:nvPr>
        </p:nvSpPr>
        <p:spPr>
          <a:xfrm>
            <a:off x="685800" y="5870575"/>
            <a:ext cx="7827659" cy="377825"/>
          </a:xfrm>
        </p:spPr>
        <p:txBody>
          <a:bodyPr vert="horz" lIns="91440" tIns="45720" rIns="91440" bIns="45720" rtlCol="0" anchor="ctr">
            <a:normAutofit/>
          </a:bodyPr>
          <a:lstStyle/>
          <a:p>
            <a:pPr defTabSz="914400"/>
            <a:r>
              <a:rPr lang="en-US"/>
              <a:t>Psychopathologie vor BBL/ februari- juli 2017</a:t>
            </a:r>
          </a:p>
        </p:txBody>
      </p:sp>
      <p:sp>
        <p:nvSpPr>
          <p:cNvPr id="5" name="Tekstvak 4"/>
          <p:cNvSpPr txBox="1"/>
          <p:nvPr/>
        </p:nvSpPr>
        <p:spPr>
          <a:xfrm>
            <a:off x="6400800" y="2251587"/>
            <a:ext cx="5147730" cy="3637935"/>
          </a:xfrm>
          <a:prstGeom prst="rect">
            <a:avLst/>
          </a:prstGeom>
        </p:spPr>
        <p:txBody>
          <a:bodyPr vert="horz" lIns="91440" tIns="45720" rIns="91440" bIns="45720" rtlCol="0" anchor="ctr">
            <a:normAutofit fontScale="92500" lnSpcReduction="10000"/>
          </a:bodyPr>
          <a:lstStyle/>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Nee</a:t>
            </a:r>
            <a:r>
              <a:rPr lang="en-US" sz="1700" dirty="0">
                <a:latin typeface="Book Antiqua" panose="02040602050305030304" pitchFamily="18" charset="0"/>
              </a:rPr>
              <a:t>:   Het is </a:t>
            </a:r>
            <a:r>
              <a:rPr lang="en-US" sz="1700" dirty="0" err="1">
                <a:latin typeface="Book Antiqua" panose="02040602050305030304" pitchFamily="18" charset="0"/>
              </a:rPr>
              <a:t>moeilijk</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vaak</a:t>
            </a:r>
            <a:r>
              <a:rPr lang="en-US" sz="1700" dirty="0">
                <a:latin typeface="Book Antiqua" panose="02040602050305030304" pitchFamily="18" charset="0"/>
              </a:rPr>
              <a:t> </a:t>
            </a:r>
            <a:r>
              <a:rPr lang="en-US" sz="1700" dirty="0" err="1">
                <a:latin typeface="Book Antiqua" panose="02040602050305030304" pitchFamily="18" charset="0"/>
              </a:rPr>
              <a:t>onmogelijk</a:t>
            </a:r>
            <a:r>
              <a:rPr lang="en-US" sz="1700" dirty="0">
                <a:latin typeface="Book Antiqua" panose="02040602050305030304" pitchFamily="18" charset="0"/>
              </a:rPr>
              <a:t> om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standaarden</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ontwikkelen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menselijk</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gedrag</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meten</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a:t>
            </a:r>
            <a:r>
              <a:rPr lang="en-US" sz="1700" dirty="0" err="1">
                <a:latin typeface="Book Antiqua" panose="02040602050305030304" pitchFamily="18" charset="0"/>
              </a:rPr>
              <a:t>reageert</a:t>
            </a:r>
            <a:r>
              <a:rPr lang="en-US" sz="1700" dirty="0">
                <a:latin typeface="Book Antiqua" panose="02040602050305030304" pitchFamily="18" charset="0"/>
              </a:rPr>
              <a:t> </a:t>
            </a:r>
            <a:r>
              <a:rPr lang="en-US" sz="1700" dirty="0" err="1">
                <a:latin typeface="Book Antiqua" panose="02040602050305030304" pitchFamily="18" charset="0"/>
              </a:rPr>
              <a:t>weer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anders</a:t>
            </a:r>
            <a:r>
              <a:rPr lang="en-US" sz="1700" dirty="0">
                <a:latin typeface="Book Antiqua" panose="02040602050305030304" pitchFamily="18" charset="0"/>
              </a:rPr>
              <a:t> op </a:t>
            </a:r>
            <a:r>
              <a:rPr lang="en-US" sz="1700" dirty="0" err="1">
                <a:latin typeface="Book Antiqua" panose="02040602050305030304" pitchFamily="18" charset="0"/>
              </a:rPr>
              <a:t>een</a:t>
            </a:r>
            <a:r>
              <a:rPr lang="en-US" sz="1700" dirty="0">
                <a:latin typeface="Book Antiqua" panose="02040602050305030304" pitchFamily="18" charset="0"/>
              </a:rPr>
              <a:t> </a:t>
            </a:r>
            <a:r>
              <a:rPr lang="en-US" sz="1700" dirty="0" err="1">
                <a:latin typeface="Book Antiqua" panose="02040602050305030304" pitchFamily="18" charset="0"/>
              </a:rPr>
              <a:t>behandeling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voor</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is de  </a:t>
            </a:r>
            <a:r>
              <a:rPr lang="en-US" sz="1700" dirty="0" err="1">
                <a:latin typeface="Book Antiqua" panose="02040602050305030304" pitchFamily="18" charset="0"/>
              </a:rPr>
              <a:t>prognose</a:t>
            </a:r>
            <a:r>
              <a:rPr lang="en-US" sz="1700" dirty="0">
                <a:latin typeface="Book Antiqua" panose="02040602050305030304" pitchFamily="18" charset="0"/>
              </a:rPr>
              <a:t> </a:t>
            </a:r>
            <a:r>
              <a:rPr lang="en-US" sz="1700" dirty="0" err="1">
                <a:latin typeface="Book Antiqua" panose="02040602050305030304" pitchFamily="18" charset="0"/>
              </a:rPr>
              <a:t>verschillend</a:t>
            </a:r>
            <a:r>
              <a:rPr lang="en-US" sz="1700" dirty="0">
                <a:latin typeface="Book Antiqua" panose="02040602050305030304" pitchFamily="18" charset="0"/>
              </a:rPr>
              <a:t>. </a:t>
            </a:r>
            <a:r>
              <a:rPr lang="en-US" sz="1700" dirty="0" err="1">
                <a:latin typeface="Book Antiqua" panose="02040602050305030304" pitchFamily="18" charset="0"/>
              </a:rPr>
              <a:t>Culturele</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aspecten</a:t>
            </a:r>
            <a:r>
              <a:rPr lang="en-US" sz="1700" dirty="0">
                <a:latin typeface="Book Antiqua" panose="02040602050305030304" pitchFamily="18" charset="0"/>
              </a:rPr>
              <a:t>, </a:t>
            </a:r>
            <a:r>
              <a:rPr lang="en-US" sz="1700" dirty="0" err="1">
                <a:latin typeface="Book Antiqua" panose="02040602050305030304" pitchFamily="18" charset="0"/>
              </a:rPr>
              <a:t>erfelijkheid</a:t>
            </a:r>
            <a:r>
              <a:rPr lang="en-US" sz="1700" dirty="0">
                <a:latin typeface="Book Antiqua" panose="02040602050305030304" pitchFamily="18" charset="0"/>
              </a:rPr>
              <a:t>, </a:t>
            </a:r>
            <a:r>
              <a:rPr lang="en-US" sz="1700" dirty="0" err="1">
                <a:latin typeface="Book Antiqua" panose="02040602050305030304" pitchFamily="18" charset="0"/>
              </a:rPr>
              <a:t>geschiedenis</a:t>
            </a:r>
            <a:r>
              <a:rPr lang="en-US" sz="1700" dirty="0">
                <a:latin typeface="Book Antiqua" panose="02040602050305030304" pitchFamily="18" charset="0"/>
              </a:rPr>
              <a:t>, </a:t>
            </a:r>
            <a:r>
              <a:rPr lang="en-US" sz="1700" dirty="0" err="1">
                <a:latin typeface="Book Antiqua" panose="02040602050305030304" pitchFamily="18" charset="0"/>
              </a:rPr>
              <a:t>klimaat</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opvoeding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levensloop</a:t>
            </a:r>
            <a:r>
              <a:rPr lang="en-US" sz="1700" dirty="0">
                <a:latin typeface="Book Antiqua" panose="02040602050305030304" pitchFamily="18" charset="0"/>
              </a:rPr>
              <a:t> </a:t>
            </a:r>
            <a:r>
              <a:rPr lang="en-US" sz="1700" dirty="0" err="1">
                <a:latin typeface="Book Antiqua" panose="02040602050305030304" pitchFamily="18" charset="0"/>
              </a:rPr>
              <a:t>zijn</a:t>
            </a:r>
            <a:r>
              <a:rPr lang="en-US" sz="1700" dirty="0">
                <a:latin typeface="Book Antiqua" panose="02040602050305030304" pitchFamily="18" charset="0"/>
              </a:rPr>
              <a:t> </a:t>
            </a:r>
            <a:r>
              <a:rPr lang="en-US" sz="1700" dirty="0" err="1">
                <a:latin typeface="Book Antiqua" panose="02040602050305030304" pitchFamily="18" charset="0"/>
              </a:rPr>
              <a:t>altijd</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variabel</a:t>
            </a:r>
            <a:r>
              <a:rPr lang="en-US" sz="1700" dirty="0">
                <a:latin typeface="Book Antiqua" panose="02040602050305030304" pitchFamily="18" charset="0"/>
              </a:rPr>
              <a:t>.</a:t>
            </a:r>
          </a:p>
          <a:p>
            <a:pPr>
              <a:lnSpc>
                <a:spcPct val="80000"/>
              </a:lnSpc>
              <a:spcAft>
                <a:spcPts val="1000"/>
              </a:spcAft>
              <a:buClr>
                <a:schemeClr val="tx1"/>
              </a:buClr>
              <a:buSzPct val="100000"/>
              <a:buFont typeface="Arial"/>
              <a:buChar char="•"/>
            </a:pPr>
            <a:endParaRPr lang="en-US" sz="1700" dirty="0">
              <a:latin typeface="Book Antiqua" panose="02040602050305030304" pitchFamily="18" charset="0"/>
            </a:endParaRPr>
          </a:p>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Ja</a:t>
            </a:r>
            <a:r>
              <a:rPr lang="en-US" sz="1700" dirty="0">
                <a:latin typeface="Book Antiqua" panose="02040602050305030304" pitchFamily="18" charset="0"/>
              </a:rPr>
              <a:t>:      Door </a:t>
            </a:r>
            <a:r>
              <a:rPr lang="en-US" sz="1700" dirty="0" err="1">
                <a:latin typeface="Book Antiqua" panose="02040602050305030304" pitchFamily="18" charset="0"/>
              </a:rPr>
              <a:t>jarenlang</a:t>
            </a:r>
            <a:r>
              <a:rPr lang="en-US" sz="1700" dirty="0">
                <a:latin typeface="Book Antiqua" panose="02040602050305030304" pitchFamily="18" charset="0"/>
              </a:rPr>
              <a:t> </a:t>
            </a:r>
            <a:r>
              <a:rPr lang="en-US" sz="1700" dirty="0" err="1">
                <a:latin typeface="Book Antiqua" panose="02040602050305030304" pitchFamily="18" charset="0"/>
              </a:rPr>
              <a:t>gegevens</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verzamelen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internationaal</a:t>
            </a:r>
            <a:r>
              <a:rPr lang="en-US" sz="1700" dirty="0">
                <a:latin typeface="Book Antiqua" panose="02040602050305030304" pitchFamily="18" charset="0"/>
              </a:rPr>
              <a:t> </a:t>
            </a:r>
            <a:r>
              <a:rPr lang="en-US" sz="1700" dirty="0" err="1">
                <a:latin typeface="Book Antiqua" panose="02040602050305030304" pitchFamily="18" charset="0"/>
              </a:rPr>
              <a:t>uit</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wisselen</a:t>
            </a:r>
            <a:r>
              <a:rPr lang="en-US" sz="1700" dirty="0">
                <a:latin typeface="Book Antiqua" panose="02040602050305030304" pitchFamily="18" charset="0"/>
              </a:rPr>
              <a:t> kun je </a:t>
            </a:r>
            <a:r>
              <a:rPr lang="en-US" sz="1700" dirty="0" err="1">
                <a:latin typeface="Book Antiqua" panose="02040602050305030304" pitchFamily="18" charset="0"/>
              </a:rPr>
              <a:t>komen</a:t>
            </a:r>
            <a:r>
              <a:rPr lang="en-US" sz="1700" dirty="0">
                <a:latin typeface="Book Antiqua" panose="02040602050305030304" pitchFamily="18" charset="0"/>
              </a:rPr>
              <a:t> tot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conclusies</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diagnositiek</a:t>
            </a:r>
            <a:r>
              <a:rPr lang="en-US" sz="1700" dirty="0">
                <a:latin typeface="Book Antiqua" panose="02040602050305030304" pitchFamily="18" charset="0"/>
              </a:rPr>
              <a:t>.</a:t>
            </a:r>
          </a:p>
        </p:txBody>
      </p:sp>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4" name="Tijdelijke aanduiding voor voettekst 3"/>
          <p:cNvSpPr>
            <a:spLocks noGrp="1"/>
          </p:cNvSpPr>
          <p:nvPr>
            <p:ph type="ftr" sz="quarter" idx="11"/>
          </p:nvPr>
        </p:nvSpPr>
        <p:spPr/>
        <p:txBody>
          <a:bodyPr/>
          <a:lstStyle/>
          <a:p>
            <a:r>
              <a:rPr lang="de-DE"/>
              <a:t>Psychopathologie vor BBL/ februari- juli 2017</a:t>
            </a:r>
            <a:endParaRPr lang="en-US" dirty="0"/>
          </a:p>
        </p:txBody>
      </p:sp>
      <p:sp>
        <p:nvSpPr>
          <p:cNvPr id="6" name="Tekstvak 5"/>
          <p:cNvSpPr txBox="1"/>
          <p:nvPr/>
        </p:nvSpPr>
        <p:spPr>
          <a:xfrm>
            <a:off x="318053" y="1113182"/>
            <a:ext cx="10499173" cy="7817525"/>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oorzaken</a:t>
            </a: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dirty="0"/>
          </a:p>
          <a:p>
            <a:endParaRPr lang="nl-NL" dirty="0"/>
          </a:p>
          <a:p>
            <a:r>
              <a:rPr lang="nl-NL" dirty="0"/>
              <a:t>Ouderen</a:t>
            </a:r>
          </a:p>
          <a:p>
            <a:endParaRPr lang="nl-NL" dirty="0"/>
          </a:p>
          <a:p>
            <a:endParaRPr lang="nl-NL" dirty="0"/>
          </a:p>
          <a:p>
            <a:endParaRPr lang="nl-NL" dirty="0"/>
          </a:p>
          <a:p>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fontScale="92500" lnSpcReduction="10000"/>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sp>
        <p:nvSpPr>
          <p:cNvPr id="6" name="Tijdelijke aanduiding voor voettekst 5"/>
          <p:cNvSpPr>
            <a:spLocks noGrp="1"/>
          </p:cNvSpPr>
          <p:nvPr>
            <p:ph type="ftr" sz="quarter" idx="11"/>
          </p:nvPr>
        </p:nvSpPr>
        <p:spPr/>
        <p:txBody>
          <a:bodyPr/>
          <a:lstStyle/>
          <a:p>
            <a:r>
              <a:rPr lang="de-DE"/>
              <a:t>Psychopathologie vor BBL/ februari- juli 2017</a:t>
            </a:r>
            <a:endParaRPr lang="en-US" dirty="0"/>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l="981" r="981"/>
          <a:stretch>
            <a:fillRect/>
          </a:stretch>
        </p:blipFill>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
        <p:nvSpPr>
          <p:cNvPr id="6" name="Tijdelijke aanduiding voor voettekst 5"/>
          <p:cNvSpPr>
            <a:spLocks noGrp="1"/>
          </p:cNvSpPr>
          <p:nvPr>
            <p:ph type="ftr" sz="quarter" idx="11"/>
          </p:nvPr>
        </p:nvSpPr>
        <p:spPr/>
        <p:txBody>
          <a:bodyPr/>
          <a:lstStyle/>
          <a:p>
            <a:r>
              <a:rPr lang="de-DE"/>
              <a:t>Psychopathologie vor BBL/ februari- juli 2017</a:t>
            </a:r>
            <a:endParaRPr lang="en-US" dirty="0"/>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0770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887896" y="3167270"/>
            <a:ext cx="10272229" cy="2623929"/>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lnSpcReduction="10000"/>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322" y="132523"/>
            <a:ext cx="5128591" cy="940904"/>
          </a:xfrm>
        </p:spPr>
        <p:txBody>
          <a:bodyPr>
            <a:normAutofit fontScale="90000"/>
          </a:bodyPr>
          <a:lstStyle/>
          <a:p>
            <a:r>
              <a:rPr lang="nl-NL" dirty="0"/>
              <a:t>Een voorbeeld……</a:t>
            </a:r>
          </a:p>
        </p:txBody>
      </p:sp>
      <p:sp>
        <p:nvSpPr>
          <p:cNvPr id="3" name="Ondertitel 2"/>
          <p:cNvSpPr>
            <a:spLocks noGrp="1"/>
          </p:cNvSpPr>
          <p:nvPr>
            <p:ph type="subTitle" idx="1"/>
          </p:nvPr>
        </p:nvSpPr>
        <p:spPr>
          <a:xfrm>
            <a:off x="728871" y="1219200"/>
            <a:ext cx="9925878" cy="4346713"/>
          </a:xfrm>
        </p:spPr>
        <p:txBody>
          <a:bodyPr/>
          <a:lstStyle/>
          <a:p>
            <a:r>
              <a:rPr lang="nl-NL" dirty="0">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2574388" y="2576047"/>
            <a:ext cx="8080360" cy="4162735"/>
          </a:xfrm>
          <a:prstGeom prst="rect">
            <a:avLst/>
          </a:prstGeom>
        </p:spPr>
      </p:pic>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r>
              <a:rPr lang="nl-NL" sz="3100" dirty="0">
                <a:latin typeface="Book Antiqua" panose="02040602050305030304" pitchFamily="18" charset="0"/>
              </a:rPr>
              <a:t>Sjaak piekert zich suf: </a:t>
            </a:r>
            <a:r>
              <a:rPr lang="nl-NL" dirty="0">
                <a:latin typeface="Book Antiqua" panose="02040602050305030304" pitchFamily="18" charset="0"/>
              </a:rPr>
              <a:t/>
            </a:r>
            <a:br>
              <a:rPr lang="nl-NL" dirty="0">
                <a:latin typeface="Book Antiqua" panose="02040602050305030304" pitchFamily="18" charset="0"/>
              </a:rPr>
            </a:br>
            <a:r>
              <a:rPr lang="nl-NL" dirty="0">
                <a:latin typeface="Book Antiqua" panose="02040602050305030304" pitchFamily="18" charset="0"/>
              </a:rPr>
              <a:t/>
            </a: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sp>
        <p:nvSpPr>
          <p:cNvPr id="5" name="Tijdelijke aanduiding voor voettekst 4"/>
          <p:cNvSpPr>
            <a:spLocks noGrp="1"/>
          </p:cNvSpPr>
          <p:nvPr>
            <p:ph type="ftr" sz="quarter" idx="11"/>
          </p:nvPr>
        </p:nvSpPr>
        <p:spPr/>
        <p:txBody>
          <a:bodyPr/>
          <a:lstStyle/>
          <a:p>
            <a:r>
              <a:rPr lang="de-DE"/>
              <a:t>Psychopathologie vor BBL/ februari- juli 2017</a:t>
            </a:r>
            <a:endParaRPr lang="en-US"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218" y="547105"/>
            <a:ext cx="10513011" cy="766231"/>
          </a:xfrm>
        </p:spPr>
        <p:txBody>
          <a:bodyPr>
            <a:normAutofit/>
          </a:bodyPr>
          <a:lstStyle/>
          <a:p>
            <a:r>
              <a:rPr lang="nl-NL" sz="4400" dirty="0">
                <a:latin typeface="Book Antiqua" panose="02040602050305030304" pitchFamily="18" charset="0"/>
              </a:rPr>
              <a:t>‘</a:t>
            </a:r>
            <a:r>
              <a:rPr lang="nl-NL" sz="2800" dirty="0">
                <a:latin typeface="Book Antiqua" panose="02040602050305030304" pitchFamily="18" charset="0"/>
              </a:rPr>
              <a:t>s nachts kan hij de slaap maar moeilijk vatten  </a:t>
            </a:r>
          </a:p>
        </p:txBody>
      </p:sp>
      <p:sp>
        <p:nvSpPr>
          <p:cNvPr id="8" name="Tijdelijke aanduiding voor voettekst 7"/>
          <p:cNvSpPr>
            <a:spLocks noGrp="1"/>
          </p:cNvSpPr>
          <p:nvPr>
            <p:ph type="ftr" sz="quarter" idx="11"/>
          </p:nvPr>
        </p:nvSpPr>
        <p:spPr>
          <a:xfrm>
            <a:off x="265939" y="6039974"/>
            <a:ext cx="4977084" cy="377825"/>
          </a:xfrm>
        </p:spPr>
        <p:txBody>
          <a:bodyPr/>
          <a:lstStyle/>
          <a:p>
            <a:r>
              <a:rPr lang="de-DE" dirty="0">
                <a:latin typeface="Book Antiqua" panose="02040602050305030304" pitchFamily="18" charset="0"/>
              </a:rPr>
              <a:t>Psychopathologie </a:t>
            </a:r>
            <a:r>
              <a:rPr lang="de-DE" dirty="0" err="1">
                <a:latin typeface="Book Antiqua" panose="02040602050305030304" pitchFamily="18" charset="0"/>
              </a:rPr>
              <a:t>voor</a:t>
            </a:r>
            <a:r>
              <a:rPr lang="de-DE" dirty="0">
                <a:latin typeface="Book Antiqua" panose="02040602050305030304" pitchFamily="18" charset="0"/>
              </a:rPr>
              <a:t> BBL/ februari - </a:t>
            </a:r>
            <a:r>
              <a:rPr lang="de-DE" dirty="0" err="1">
                <a:latin typeface="Book Antiqua" panose="02040602050305030304" pitchFamily="18" charset="0"/>
              </a:rPr>
              <a:t>juli</a:t>
            </a:r>
            <a:r>
              <a:rPr lang="de-DE" dirty="0">
                <a:latin typeface="Book Antiqua" panose="02040602050305030304" pitchFamily="18" charset="0"/>
              </a:rPr>
              <a:t> 2017</a:t>
            </a:r>
            <a:endParaRPr lang="en-US" dirty="0">
              <a:latin typeface="Book Antiqua" panose="02040602050305030304" pitchFamily="18" charset="0"/>
            </a:endParaRPr>
          </a:p>
        </p:txBody>
      </p:sp>
      <p:sp>
        <p:nvSpPr>
          <p:cNvPr id="6" name="Tekstvak 5"/>
          <p:cNvSpPr txBox="1"/>
          <p:nvPr/>
        </p:nvSpPr>
        <p:spPr>
          <a:xfrm>
            <a:off x="253218" y="1593272"/>
            <a:ext cx="11254155" cy="830997"/>
          </a:xfrm>
          <a:prstGeom prst="rect">
            <a:avLst/>
          </a:prstGeom>
          <a:noFill/>
        </p:spPr>
        <p:txBody>
          <a:bodyPr wrap="square" rtlCol="0">
            <a:spAutoFit/>
          </a:bodyPr>
          <a:lstStyle/>
          <a:p>
            <a:r>
              <a:rPr lang="nl-NL" sz="2400" dirty="0"/>
              <a:t>Waardoor hij zich overdag futloos en prikkelbaar voelt. Omdat hij weinig doet, verdwijnt zijn eetlust. Hij valt af en zijn energie vloeit weg.</a:t>
            </a:r>
          </a:p>
        </p:txBody>
      </p:sp>
      <p:pic>
        <p:nvPicPr>
          <p:cNvPr id="7" name="Afbeelding 6"/>
          <p:cNvPicPr>
            <a:picLocks noChangeAspect="1"/>
          </p:cNvPicPr>
          <p:nvPr/>
        </p:nvPicPr>
        <p:blipFill>
          <a:blip r:embed="rId2"/>
          <a:stretch>
            <a:fillRect/>
          </a:stretch>
        </p:blipFill>
        <p:spPr>
          <a:xfrm>
            <a:off x="5243023" y="2580412"/>
            <a:ext cx="5909886" cy="3939924"/>
          </a:xfrm>
          <a:prstGeom prst="rect">
            <a:avLst/>
          </a:prstGeom>
        </p:spPr>
      </p:pic>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mels">
  <a:themeElements>
    <a:clrScheme name="Hemels">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1BCB85B8D1614286DC6B7B1DA2CF9E" ma:contentTypeVersion="2" ma:contentTypeDescription="Een nieuw document maken." ma:contentTypeScope="" ma:versionID="6320ae59430617a72e7f41fcaa092af0">
  <xsd:schema xmlns:xsd="http://www.w3.org/2001/XMLSchema" xmlns:xs="http://www.w3.org/2001/XMLSchema" xmlns:p="http://schemas.microsoft.com/office/2006/metadata/properties" xmlns:ns2="bf385a6f-3a74-47d8-a834-7fe92f75f03b" targetNamespace="http://schemas.microsoft.com/office/2006/metadata/properties" ma:root="true" ma:fieldsID="22e99fa94e8a561eafc671f1487baec9" ns2:_="">
    <xsd:import namespace="bf385a6f-3a74-47d8-a834-7fe92f75f03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85a6f-3a74-47d8-a834-7fe92f75f03b"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5CC58F-07AD-4C5C-9A30-94D0E29D5913}">
  <ds:schemaRefs>
    <ds:schemaRef ds:uri="http://purl.org/dc/dcmitype/"/>
    <ds:schemaRef ds:uri="http://schemas.microsoft.com/office/infopath/2007/PartnerControls"/>
    <ds:schemaRef ds:uri="bf385a6f-3a74-47d8-a834-7fe92f75f03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A2FA93-C7EF-455C-8593-A6827AEB7118}">
  <ds:schemaRefs>
    <ds:schemaRef ds:uri="http://schemas.microsoft.com/sharepoint/v3/contenttype/forms"/>
  </ds:schemaRefs>
</ds:datastoreItem>
</file>

<file path=customXml/itemProps3.xml><?xml version="1.0" encoding="utf-8"?>
<ds:datastoreItem xmlns:ds="http://schemas.openxmlformats.org/officeDocument/2006/customXml" ds:itemID="{3190FD24-84EC-481E-B35C-F5E11FC19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85a6f-3a74-47d8-a834-7fe92f75f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1027</TotalTime>
  <Words>742</Words>
  <Application>Microsoft Office PowerPoint</Application>
  <PresentationFormat>Breedbeeld</PresentationFormat>
  <Paragraphs>157</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Book Antiqua</vt:lpstr>
      <vt:lpstr>Calibri</vt:lpstr>
      <vt:lpstr>Calibri Light</vt:lpstr>
      <vt:lpstr>Hemels</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Andere menswetenschappen</vt:lpstr>
      <vt:lpstr>            </vt:lpstr>
      <vt:lpstr>         Andere menswetenschappen</vt:lpstr>
      <vt:lpstr>Andere mensweten schappen</vt:lpstr>
      <vt:lpstr>Andere menswetenschappen</vt:lpstr>
      <vt:lpstr>PowerPoint-presentatie</vt:lpstr>
      <vt:lpstr>PowerPoint-presentatie</vt:lpstr>
      <vt:lpstr>PowerPoint-presentatie</vt:lpstr>
      <vt:lpstr>Is Psychiatrie een wetenschap ?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Psychopathologie</dc:title>
  <dc:creator>Gert Jan Lute</dc:creator>
  <cp:lastModifiedBy>Kirsten Albrecht</cp:lastModifiedBy>
  <cp:revision>36</cp:revision>
  <dcterms:created xsi:type="dcterms:W3CDTF">2017-02-10T21:49:32Z</dcterms:created>
  <dcterms:modified xsi:type="dcterms:W3CDTF">2017-09-18T07:08:35Z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0x010100001BCB85B8D1614286DC6B7B1DA2CF9E</vt:lpwstr>
  </property>
</Properties>
</file>